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  <p:sldMasterId id="2147483840" r:id="rId4"/>
    <p:sldMasterId id="2147483852" r:id="rId5"/>
  </p:sldMasterIdLst>
  <p:notesMasterIdLst>
    <p:notesMasterId r:id="rId30"/>
  </p:notesMasterIdLst>
  <p:sldIdLst>
    <p:sldId id="316" r:id="rId6"/>
    <p:sldId id="327" r:id="rId7"/>
    <p:sldId id="348" r:id="rId8"/>
    <p:sldId id="349" r:id="rId9"/>
    <p:sldId id="266" r:id="rId10"/>
    <p:sldId id="267" r:id="rId11"/>
    <p:sldId id="350" r:id="rId12"/>
    <p:sldId id="351" r:id="rId13"/>
    <p:sldId id="353" r:id="rId14"/>
    <p:sldId id="352" r:id="rId15"/>
    <p:sldId id="319" r:id="rId16"/>
    <p:sldId id="341" r:id="rId17"/>
    <p:sldId id="326" r:id="rId18"/>
    <p:sldId id="342" r:id="rId19"/>
    <p:sldId id="343" r:id="rId20"/>
    <p:sldId id="322" r:id="rId21"/>
    <p:sldId id="321" r:id="rId22"/>
    <p:sldId id="344" r:id="rId23"/>
    <p:sldId id="334" r:id="rId24"/>
    <p:sldId id="338" r:id="rId25"/>
    <p:sldId id="339" r:id="rId26"/>
    <p:sldId id="340" r:id="rId27"/>
    <p:sldId id="346" r:id="rId28"/>
    <p:sldId id="314" r:id="rId2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03" autoAdjust="0"/>
  </p:normalViewPr>
  <p:slideViewPr>
    <p:cSldViewPr>
      <p:cViewPr varScale="1">
        <p:scale>
          <a:sx n="83" d="100"/>
          <a:sy n="83" d="100"/>
        </p:scale>
        <p:origin x="1450" y="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952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r">
              <a:defRPr sz="1300"/>
            </a:lvl1pPr>
          </a:lstStyle>
          <a:p>
            <a:fld id="{AA09BF3A-677A-4F19-9B81-28760A0E8C96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3" tIns="47781" rIns="95563" bIns="4778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5563" tIns="47781" rIns="95563" bIns="4778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r">
              <a:defRPr sz="1300"/>
            </a:lvl1pPr>
          </a:lstStyle>
          <a:p>
            <a:fld id="{E315512A-B5A3-4F2B-8661-035CAE0150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705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15512A-B5A3-4F2B-8661-035CAE0150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577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B0AC7-6113-43C0-AC8A-64AA64DE92CE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516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423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206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473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62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959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358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869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041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923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955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8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96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277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56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778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378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209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726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295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295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833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14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420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639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553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889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804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477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5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404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533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777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99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06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617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893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945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338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1510201-437A-492E-802C-F9FBFB4DE71B}" type="datetimeFigureOut">
              <a:rPr lang="ru-RU" smtClean="0"/>
              <a:pPr/>
              <a:t>03.12.2024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8669B1C-6C9C-4578-9A0B-16936AB844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7446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/>
                </a:solidFill>
              </a:rPr>
              <a:pPr/>
              <a:t>03.12.2024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40756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white"/>
                </a:solidFill>
              </a:rPr>
              <a:pPr/>
              <a:t>03.12.2024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2074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white"/>
                </a:solidFill>
              </a:rPr>
              <a:pPr/>
              <a:t>03.12.2024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923839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/>
                </a:solidFill>
              </a:rPr>
              <a:pPr/>
              <a:t>03.12.2024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445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236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white"/>
                </a:solidFill>
              </a:rPr>
              <a:pPr/>
              <a:t>03.12.2024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852460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/>
                </a:solidFill>
              </a:rPr>
              <a:pPr/>
              <a:t>03.12.2024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6654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/>
                </a:solidFill>
              </a:rPr>
              <a:pPr/>
              <a:t>03.12.2024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6666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1510201-437A-492E-802C-F9FBFB4DE71B}" type="datetimeFigureOut">
              <a:rPr lang="ru-RU" smtClean="0">
                <a:solidFill>
                  <a:prstClr val="white"/>
                </a:solidFill>
              </a:rPr>
              <a:pPr/>
              <a:t>03.12.2024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8669B1C-6C9C-4578-9A0B-16936AB8441C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2039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/>
                </a:solidFill>
              </a:rPr>
              <a:pPr/>
              <a:t>03.12.2024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704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/>
                </a:solidFill>
              </a:rPr>
              <a:pPr/>
              <a:t>03.12.2024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444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631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386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705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050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242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222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71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1510201-437A-492E-802C-F9FBFB4DE71B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03.12.2024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8669B1C-6C9C-4578-9A0B-16936AB8441C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37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1510201-437A-492E-802C-F9FBFB4DE71B}" type="datetimeFigureOut">
              <a:rPr lang="ru-RU" smtClean="0">
                <a:solidFill>
                  <a:prstClr val="black"/>
                </a:solidFill>
              </a:rPr>
              <a:pPr/>
              <a:t>03.12.2024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8669B1C-6C9C-4578-9A0B-16936AB8441C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41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orlbibl.muzkult.ru/img/upload/2955/image_image_3066448.jpg" TargetMode="External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3182" y="1382902"/>
            <a:ext cx="8136904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FF0000"/>
              </a:solidFill>
              <a:effectLst/>
              <a:ea typeface="+mj-ea"/>
              <a:cs typeface="+mj-cs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/>
                <a:ea typeface="+mj-ea"/>
                <a:cs typeface="+mj-cs"/>
              </a:rPr>
              <a:t>Клуб молодого избирателя </a:t>
            </a:r>
            <a:r>
              <a:rPr lang="ru-RU" sz="3200" b="1" dirty="0" smtClean="0">
                <a:solidFill>
                  <a:srgbClr val="FF0000"/>
                </a:solidFill>
              </a:rPr>
              <a:t>«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ЮНИРОС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effectLst/>
                <a:ea typeface="+mj-ea"/>
                <a:cs typeface="+mj-cs"/>
              </a:rPr>
              <a:t> как эффективный механизм воспитания гражданской инициативы </a:t>
            </a:r>
            <a:r>
              <a:rPr lang="ru-RU" sz="5400" b="1" dirty="0">
                <a:solidFill>
                  <a:srgbClr val="FF0000"/>
                </a:solidFill>
                <a:effectLst/>
                <a:ea typeface="+mj-ea"/>
                <a:cs typeface="+mj-cs"/>
              </a:rPr>
              <a:t/>
            </a:r>
            <a:br>
              <a:rPr lang="ru-RU" sz="5400" b="1" dirty="0">
                <a:solidFill>
                  <a:srgbClr val="FF0000"/>
                </a:solidFill>
                <a:effectLst/>
                <a:ea typeface="+mj-ea"/>
                <a:cs typeface="+mj-cs"/>
              </a:rPr>
            </a:br>
            <a:endParaRPr lang="ru-RU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cityread.ru/wp-content/uploads/2015/06/V-Irkutskoy-oblasti-naznachi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93096"/>
            <a:ext cx="3214035" cy="241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7158" y="357166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</a:t>
            </a:r>
          </a:p>
          <a:p>
            <a:pPr algn="ctr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«Основная общеобразовательная школа №7»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11860" y="5757426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г. Старый Оскол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2025г.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2843" y="4653136"/>
            <a:ext cx="3104762" cy="19523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424" y="188640"/>
            <a:ext cx="1324018" cy="126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5118" y="116632"/>
            <a:ext cx="8424936" cy="1295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endParaRPr lang="ru-RU" sz="1400" b="1" u="sng" dirty="0" smtClean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endParaRPr lang="ru-RU" sz="1400" b="1" u="sng" dirty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rgbClr val="0070C0"/>
                </a:solidFill>
              </a:rPr>
              <a:t> </a:t>
            </a:r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ru-RU" sz="1600" b="1" i="1" dirty="0">
                <a:solidFill>
                  <a:srgbClr val="0070C0"/>
                </a:solidFill>
              </a:rPr>
              <a:t> </a:t>
            </a:r>
            <a:endParaRPr lang="ru-RU" sz="1400" dirty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260648"/>
            <a:ext cx="8352928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Приоритетные ценностные ориентиры в гражданско-правовом </a:t>
            </a:r>
            <a:endParaRPr lang="ru-RU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воспитании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учащихся школы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dirty="0">
                <a:solidFill>
                  <a:srgbClr val="FF0000"/>
                </a:solidFill>
              </a:rPr>
              <a:t>1. </a:t>
            </a:r>
            <a:r>
              <a:rPr lang="ru-RU" sz="1600" b="1" i="1" dirty="0">
                <a:solidFill>
                  <a:srgbClr val="FF0000"/>
                </a:solidFill>
              </a:rPr>
              <a:t>Ученик как личность </a:t>
            </a:r>
            <a:r>
              <a:rPr lang="ru-RU" sz="1600" dirty="0"/>
              <a:t>- в своей неповторимости и уникальности, его мир в единстве внешних проявлений и внутренних переживаний, его права и жизненные интересы, настоящее и будущее.</a:t>
            </a:r>
          </a:p>
          <a:p>
            <a:r>
              <a:rPr lang="ru-RU" sz="1600" dirty="0">
                <a:solidFill>
                  <a:srgbClr val="FF0000"/>
                </a:solidFill>
              </a:rPr>
              <a:t>2. </a:t>
            </a:r>
            <a:r>
              <a:rPr lang="ru-RU" sz="1600" i="1" dirty="0">
                <a:solidFill>
                  <a:srgbClr val="FF0000"/>
                </a:solidFill>
              </a:rPr>
              <a:t>Честь и Достоинство </a:t>
            </a:r>
            <a:r>
              <a:rPr lang="ru-RU" sz="1600" dirty="0"/>
              <a:t>- как нравственный критерий и регулятор жизненного и профессионального самоопределения личности, его деятельности и отношений всех субъектов образовательного процесса, как нравственная основа творческой социально направленной самореализации.</a:t>
            </a:r>
          </a:p>
          <a:p>
            <a:r>
              <a:rPr lang="ru-RU" sz="1600" dirty="0">
                <a:solidFill>
                  <a:srgbClr val="FF0000"/>
                </a:solidFill>
              </a:rPr>
              <a:t>3. </a:t>
            </a:r>
            <a:r>
              <a:rPr lang="ru-RU" sz="1600" b="1" i="1" dirty="0">
                <a:solidFill>
                  <a:srgbClr val="FF0000"/>
                </a:solidFill>
              </a:rPr>
              <a:t>Личное и Общественное благо </a:t>
            </a:r>
            <a:r>
              <a:rPr lang="ru-RU" sz="1600" dirty="0"/>
              <a:t>- как ключевая жизненная цель гражданина России, как гармоническое соединение в жизни школьника личностного и коллективистского начал.</a:t>
            </a:r>
          </a:p>
          <a:p>
            <a:r>
              <a:rPr lang="ru-RU" sz="1600" dirty="0">
                <a:solidFill>
                  <a:srgbClr val="FF0000"/>
                </a:solidFill>
              </a:rPr>
              <a:t>4. </a:t>
            </a:r>
            <a:r>
              <a:rPr lang="ru-RU" sz="1600" i="1" dirty="0">
                <a:solidFill>
                  <a:srgbClr val="FF0000"/>
                </a:solidFill>
              </a:rPr>
              <a:t>Созидание</a:t>
            </a:r>
            <a:r>
              <a:rPr lang="ru-RU" sz="1600" i="1" dirty="0"/>
              <a:t> </a:t>
            </a:r>
            <a:r>
              <a:rPr lang="ru-RU" sz="1600" dirty="0"/>
              <a:t>- как основа достойной человека жизни; созидание мира, правовой культуры, другого, себя самого, базирующееся на </a:t>
            </a:r>
            <a:r>
              <a:rPr lang="ru-RU" sz="1600" dirty="0" err="1"/>
              <a:t>гражданско</a:t>
            </a:r>
            <a:r>
              <a:rPr lang="ru-RU" sz="1600" dirty="0"/>
              <a:t> - правовой грамоте, творчестве и сотрудничестве всех субъектов образовательного процесса.</a:t>
            </a:r>
          </a:p>
          <a:p>
            <a:r>
              <a:rPr lang="ru-RU" sz="1600" dirty="0">
                <a:solidFill>
                  <a:srgbClr val="FF0000"/>
                </a:solidFill>
              </a:rPr>
              <a:t>5. </a:t>
            </a:r>
            <a:r>
              <a:rPr lang="ru-RU" sz="1600" b="1" i="1" dirty="0">
                <a:solidFill>
                  <a:srgbClr val="FF0000"/>
                </a:solidFill>
              </a:rPr>
              <a:t>Свобода и Ответственность, право выбора </a:t>
            </a:r>
            <a:r>
              <a:rPr lang="ru-RU" sz="1600" dirty="0"/>
              <a:t>- как важнейшая предпосылка успешной созидательной деятельности и поддержка в школе демократического уклада жизни.</a:t>
            </a:r>
          </a:p>
          <a:p>
            <a:r>
              <a:rPr lang="ru-RU" sz="1600" dirty="0">
                <a:solidFill>
                  <a:srgbClr val="FF0000"/>
                </a:solidFill>
              </a:rPr>
              <a:t>6. </a:t>
            </a:r>
            <a:r>
              <a:rPr lang="ru-RU" sz="1600" b="1" i="1" dirty="0">
                <a:solidFill>
                  <a:srgbClr val="FF0000"/>
                </a:solidFill>
              </a:rPr>
              <a:t>Развитие</a:t>
            </a:r>
            <a:r>
              <a:rPr lang="ru-RU" sz="1600" dirty="0">
                <a:solidFill>
                  <a:srgbClr val="FF0000"/>
                </a:solidFill>
              </a:rPr>
              <a:t> </a:t>
            </a:r>
            <a:r>
              <a:rPr lang="ru-RU" sz="1600" dirty="0"/>
              <a:t>- как основной смысл деятельности педагогического коллектива, способствующее развитию творческой индивидуальности школьника.</a:t>
            </a:r>
          </a:p>
          <a:p>
            <a:r>
              <a:rPr lang="ru-RU" sz="1600" dirty="0">
                <a:solidFill>
                  <a:srgbClr val="FF0000"/>
                </a:solidFill>
              </a:rPr>
              <a:t>7. </a:t>
            </a:r>
            <a:r>
              <a:rPr lang="ru-RU" sz="1600" b="1" i="1" dirty="0">
                <a:solidFill>
                  <a:srgbClr val="FF0000"/>
                </a:solidFill>
              </a:rPr>
              <a:t>Ученическая компетентность и гуманистическая ориентация </a:t>
            </a:r>
            <a:r>
              <a:rPr lang="ru-RU" sz="1600" dirty="0"/>
              <a:t>- как главные условия решения поставленных задач, стоящих перед будущим гражданином. Будущим избирателем в условиях модернизации общества и системы педагогического образования в Российской Федерации.</a:t>
            </a:r>
          </a:p>
        </p:txBody>
      </p:sp>
    </p:spTree>
    <p:extLst>
      <p:ext uri="{BB962C8B-B14F-4D97-AF65-F5344CB8AC3E}">
        <p14:creationId xmlns:p14="http://schemas.microsoft.com/office/powerpoint/2010/main" val="207914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000"/>
    </mc:Choice>
    <mc:Fallback xmlns="">
      <p:transition spd="slow" advTm="88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188640"/>
            <a:ext cx="81369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>
              <a:lnSpc>
                <a:spcPct val="150000"/>
              </a:lnSpc>
            </a:pP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вопросам воспитания молодежи руководители клуба работают  с администрацией СГО. Например: традиционно, ежегодно  в третье воскресенье февраля, на протяжении последних 10 лет,   в клубе проходит  встреча  с  председателем УИК №962 г. Старый Оскол Олейник Ольгой Борисовной. Ольга Борисовна  ведет беседу с ребятами  об избирательном праве, избирательной системе, о выборах. Убеждает молодых людей не стоять в стороне, а быть активными участниками избирательных кампаний. Ведь гражданин голосует потому, что неравнодушен к судьбе своей страны, города или села.</a:t>
            </a:r>
          </a:p>
          <a:p>
            <a:pPr indent="361950">
              <a:lnSpc>
                <a:spcPct val="150000"/>
              </a:lnSpc>
            </a:pP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Руководитель клуба </a:t>
            </a:r>
            <a:r>
              <a:rPr lang="ru-RU" sz="1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Ильинова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Н.Н. готовит ребятам теоретическую информацию по данной тематики, а также готовит ролевые игры, посвящённые  теме выборов.</a:t>
            </a:r>
          </a:p>
          <a:p>
            <a:pPr>
              <a:lnSpc>
                <a:spcPct val="150000"/>
              </a:lnSpc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221088"/>
            <a:ext cx="3744416" cy="21519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4215071"/>
            <a:ext cx="3665114" cy="20882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3140968"/>
            <a:ext cx="3064723" cy="174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5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000"/>
    </mc:Choice>
    <mc:Fallback xmlns="">
      <p:transition spd="slow" advTm="141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437112"/>
            <a:ext cx="7838256" cy="1222072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effectLst/>
              </a:rPr>
              <a:t>Выступление председателя УИК Олейник О.Б. перед участниками клуба «ЮНИРОС» </a:t>
            </a:r>
            <a:endParaRPr lang="ru-RU" sz="2000" dirty="0">
              <a:solidFill>
                <a:srgbClr val="0070C0"/>
              </a:solidFill>
              <a:effectLst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51520" y="445675"/>
            <a:ext cx="4115942" cy="2366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1844824"/>
            <a:ext cx="4162676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06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00"/>
    </mc:Choice>
    <mc:Fallback xmlns="">
      <p:transition spd="slow" advTm="3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 rot="10800000" flipV="1">
            <a:off x="1" y="3140968"/>
            <a:ext cx="90364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 algn="just">
              <a:lnSpc>
                <a:spcPct val="150000"/>
              </a:lnSpc>
            </a:pP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Регулярно на заседаниях клуба руководитель обращает внимание присутствующих на то,  что, человек не может жить один, вне коллектива. Все время он выбирает с кем дружить, с кем сидеть за одной партой? Кого выбрать? За что выбрать? То есть, человеку постоянно  сопутствует право выбора. А что мы называем выборами? Что такое избирательное право?  Каковы принципы  избирательного права? Все это должны знать будущие избиратели.</a:t>
            </a:r>
          </a:p>
          <a:p>
            <a:pPr indent="361950" algn="just">
              <a:lnSpc>
                <a:spcPct val="150000"/>
              </a:lnSpc>
            </a:pP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Участники клуба знакомятся с документами, которые регулируют  процедуру выборов – это Конституция РФ, Федеральный закон «Об основных  гарантиях избирательных прав граждан  РФ». После вводной беседы, ребята  переходят к импровизации  процесса  выборов( ежегодно в сентябре).</a:t>
            </a:r>
          </a:p>
          <a:p>
            <a:pPr indent="361950">
              <a:lnSpc>
                <a:spcPct val="150000"/>
              </a:lnSpc>
            </a:pP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Проводятся и практические занятия. Например:  На карточках необходимо последовательно расставить  все этапы избирательного процесса: </a:t>
            </a:r>
            <a:r>
              <a:rPr lang="ru-RU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заполнить избирательный 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бюллетень, опустить бюллетень в урну, и т. д.</a:t>
            </a:r>
            <a:b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indent="361950" algn="just">
              <a:lnSpc>
                <a:spcPct val="150000"/>
              </a:lnSpc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:\Избирательный процесс в России\DSCN00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3498" y="204664"/>
            <a:ext cx="3024336" cy="278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:\Избирательный процесс в России\DSCN00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3255109" cy="2441607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0355" y="692696"/>
            <a:ext cx="3487410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25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000"/>
    </mc:Choice>
    <mc:Fallback xmlns="">
      <p:transition spd="slow" advTm="168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795882"/>
            <a:ext cx="7632848" cy="720334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>
                <a:solidFill>
                  <a:srgbClr val="0070C0"/>
                </a:solidFill>
                <a:effectLst/>
              </a:rPr>
              <a:t>Момент деловой игры </a:t>
            </a:r>
            <a:endParaRPr lang="ru-RU" sz="2000" dirty="0">
              <a:solidFill>
                <a:srgbClr val="0070C0"/>
              </a:solidFill>
              <a:effectLst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25910" y="476672"/>
            <a:ext cx="2802034" cy="48630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1556792"/>
            <a:ext cx="4411396" cy="3062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6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/>
    </mc:Choice>
    <mc:Fallback xmlns="">
      <p:transition spd="slow" advTm="9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7150" y="5445224"/>
            <a:ext cx="6969266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>
                <a:solidFill>
                  <a:srgbClr val="0070C0"/>
                </a:solidFill>
                <a:effectLst/>
              </a:rPr>
              <a:t>Выставка в библиотеке школы «Россия – Родина моя!</a:t>
            </a:r>
            <a:br>
              <a:rPr lang="ru-RU" sz="2000" dirty="0" smtClean="0">
                <a:solidFill>
                  <a:srgbClr val="0070C0"/>
                </a:solidFill>
                <a:effectLst/>
              </a:rPr>
            </a:br>
            <a:r>
              <a:rPr lang="ru-RU" sz="2000" dirty="0" smtClean="0">
                <a:solidFill>
                  <a:srgbClr val="0070C0"/>
                </a:solidFill>
                <a:effectLst/>
              </a:rPr>
              <a:t/>
            </a:r>
            <a:br>
              <a:rPr lang="ru-RU" sz="2000" dirty="0" smtClean="0">
                <a:solidFill>
                  <a:srgbClr val="0070C0"/>
                </a:solidFill>
                <a:effectLst/>
              </a:rPr>
            </a:br>
            <a:r>
              <a:rPr lang="ru-RU" sz="2000" dirty="0" smtClean="0">
                <a:solidFill>
                  <a:srgbClr val="0070C0"/>
                </a:solidFill>
                <a:effectLst/>
              </a:rPr>
              <a:t>Акция  «Правовое просвещение граждан»</a:t>
            </a:r>
            <a:endParaRPr lang="ru-RU" sz="2000" dirty="0">
              <a:solidFill>
                <a:srgbClr val="0070C0"/>
              </a:solidFill>
              <a:effectLst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83568" y="516371"/>
            <a:ext cx="2808312" cy="47662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928" y="691705"/>
            <a:ext cx="2650194" cy="459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5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orlbibl.muzkult.ru/img/upload/2955/image_image_3066448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-1"/>
            <a:ext cx="7416824" cy="4354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85720" y="4354731"/>
            <a:ext cx="8643998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1950">
              <a:lnSpc>
                <a:spcPct val="150000"/>
              </a:lnSpc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Тематика заседаний клуба включает в себя не только изучение избирательной грамотности, но и военно-патриотическое и духовное воспитание молодежи.</a:t>
            </a:r>
          </a:p>
          <a:p>
            <a:pPr indent="361950">
              <a:lnSpc>
                <a:spcPct val="150000"/>
              </a:lnSpc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Например ежегодно для  участников клуба проходят мероприятия посвященные «Дню солидарности в борьбе с терроризмом».  Руководитель    знакомит  присутствующих с информацией о террористических актах, проведенных в России и мире.</a:t>
            </a:r>
          </a:p>
          <a:p>
            <a:pPr indent="361950">
              <a:lnSpc>
                <a:spcPct val="150000"/>
              </a:lnSpc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 эти страшные события должны научить молодежь, быть более внимательными, бдительными, обращать внимание на подозрительные предметы, на оставленные без присмотра вещи.   </a:t>
            </a:r>
            <a:endParaRPr lang="ru-RU" sz="1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7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00"/>
    </mc:Choice>
    <mc:Fallback xmlns="">
      <p:transition spd="slow" advTm="36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1285860"/>
            <a:ext cx="5572132" cy="16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31788">
              <a:lnSpc>
                <a:spcPct val="150000"/>
              </a:lnSpc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Среди  многочисленных дефицитов в нашем обществе дефицит человечности, пожалуй самый острый. Сегодня особенно  тревожит нравственная глухота, жестокость, равнодушие детей и подростков. Отчего эти качества в самых уродливых формах проявляются в молодых  людях?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282" y="2857496"/>
            <a:ext cx="892971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31788">
              <a:lnSpc>
                <a:spcPct val="150000"/>
              </a:lnSpc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оступиться  в жизни – трудно, стать  настоящим гражданином своей страны, сильной личностью очень сложно. Некоторые думают: «Вот преступлю закон, значит, я сильный, ничего не боюсь Далеко это не так, а наоборот. Преступил закон, пошел по легкому пути добычи, а что будет завтра? Сложно на этот вопрос дать ответ, когда ты уже плохо сделал, выбраться из того болота, ох, как сложно.</a:t>
            </a:r>
          </a:p>
          <a:p>
            <a:pPr indent="331788">
              <a:lnSpc>
                <a:spcPct val="150000"/>
              </a:lnSpc>
              <a:buNone/>
            </a:pPr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Поэтому регулярно в рамках заседаний клуба «ЮНИРОС»  проходит цикл бесед «Подросток и закон». Руководитель клуба приводит примеры правонарушений подростков и какое их ждет наказание. Как правило, это страшные , жизненные истории, в которые попадали  молодые люди. Цель данных мероприятий – уберечь   ребят от необдуманных  поступков,  чтобы они понимали, что совершая проступок, они не  только нарушают закон, но и причиняют  боль своим родным и другим людям. Чтобы увидели , насколько трагична  судьба подростка, совершающего преступление.</a:t>
            </a:r>
          </a:p>
          <a:p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414" y="692696"/>
            <a:ext cx="2945628" cy="205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0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000"/>
    </mc:Choice>
    <mc:Fallback xmlns="">
      <p:transition spd="slow" advTm="88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5949280"/>
            <a:ext cx="9144000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 smtClean="0">
                <a:solidFill>
                  <a:srgbClr val="0070C0"/>
                </a:solidFill>
                <a:effectLst/>
              </a:rPr>
              <a:t>Актив клуба «ЮНИРОС»</a:t>
            </a:r>
            <a:endParaRPr lang="ru-RU" sz="2000" dirty="0">
              <a:solidFill>
                <a:srgbClr val="0070C0"/>
              </a:solidFill>
              <a:effectLst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619672" y="1052736"/>
            <a:ext cx="6375755" cy="438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0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00"/>
    </mc:Choice>
    <mc:Fallback xmlns="">
      <p:transition spd="slow" advTm="9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настя\Desktop\Безымян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4071942"/>
            <a:ext cx="2042990" cy="27860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6" name="Picture 2" descr="C:\Users\настя\Desktop\Безымянный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57166"/>
            <a:ext cx="2188662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52072" y="188640"/>
            <a:ext cx="910044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rgbClr val="7D3C4A">
                        <a:tint val="90000"/>
                        <a:satMod val="120000"/>
                      </a:srgbClr>
                    </a:gs>
                    <a:gs pos="25000">
                      <a:srgbClr val="7D3C4A">
                        <a:tint val="93000"/>
                        <a:satMod val="120000"/>
                      </a:srgbClr>
                    </a:gs>
                    <a:gs pos="50000">
                      <a:srgbClr val="7D3C4A">
                        <a:shade val="89000"/>
                        <a:satMod val="110000"/>
                      </a:srgbClr>
                    </a:gs>
                    <a:gs pos="75000">
                      <a:srgbClr val="7D3C4A">
                        <a:tint val="93000"/>
                        <a:satMod val="120000"/>
                      </a:srgbClr>
                    </a:gs>
                    <a:gs pos="100000">
                      <a:srgbClr val="7D3C4A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Методические  разработки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rgbClr val="7D3C4A">
                        <a:tint val="90000"/>
                        <a:satMod val="120000"/>
                      </a:srgbClr>
                    </a:gs>
                    <a:gs pos="25000">
                      <a:srgbClr val="7D3C4A">
                        <a:tint val="93000"/>
                        <a:satMod val="120000"/>
                      </a:srgbClr>
                    </a:gs>
                    <a:gs pos="50000">
                      <a:srgbClr val="7D3C4A">
                        <a:shade val="89000"/>
                        <a:satMod val="110000"/>
                      </a:srgbClr>
                    </a:gs>
                    <a:gs pos="75000">
                      <a:srgbClr val="7D3C4A">
                        <a:tint val="93000"/>
                        <a:satMod val="120000"/>
                      </a:srgbClr>
                    </a:gs>
                    <a:gs pos="100000">
                      <a:srgbClr val="7D3C4A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«ООШ №7»</a:t>
            </a:r>
          </a:p>
          <a:p>
            <a:pPr algn="ctr"/>
            <a:endParaRPr lang="ru-RU" sz="2400" b="1" dirty="0">
              <a:ln w="11430"/>
              <a:gradFill>
                <a:gsLst>
                  <a:gs pos="0">
                    <a:srgbClr val="7D3C4A">
                      <a:tint val="90000"/>
                      <a:satMod val="120000"/>
                    </a:srgbClr>
                  </a:gs>
                  <a:gs pos="25000">
                    <a:srgbClr val="7D3C4A">
                      <a:tint val="93000"/>
                      <a:satMod val="120000"/>
                    </a:srgbClr>
                  </a:gs>
                  <a:gs pos="50000">
                    <a:srgbClr val="7D3C4A">
                      <a:shade val="89000"/>
                      <a:satMod val="110000"/>
                    </a:srgbClr>
                  </a:gs>
                  <a:gs pos="75000">
                    <a:srgbClr val="7D3C4A">
                      <a:tint val="93000"/>
                      <a:satMod val="120000"/>
                    </a:srgbClr>
                  </a:gs>
                  <a:gs pos="100000">
                    <a:srgbClr val="7D3C4A">
                      <a:tint val="90000"/>
                      <a:satMod val="120000"/>
                    </a:srgb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7" name="Picture 3" descr="C:\Users\настя\Desktop\Безымянный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571480"/>
            <a:ext cx="3140393" cy="2443163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028" name="Picture 4" descr="C:\Users\настя\Desktop\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500570"/>
            <a:ext cx="3415007" cy="2357430"/>
          </a:xfrm>
          <a:prstGeom prst="rect">
            <a:avLst/>
          </a:prstGeom>
          <a:noFill/>
        </p:spPr>
      </p:pic>
      <p:pic>
        <p:nvPicPr>
          <p:cNvPr id="1029" name="Picture 5" descr="C:\Users\настя\Desktop\пувп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388" y="3124974"/>
            <a:ext cx="2714612" cy="3733026"/>
          </a:xfrm>
          <a:prstGeom prst="rect">
            <a:avLst/>
          </a:prstGeom>
          <a:noFill/>
        </p:spPr>
      </p:pic>
      <p:pic>
        <p:nvPicPr>
          <p:cNvPr id="2" name="Picture 2" descr="C:\Users\настя\Desktop\Безымянный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14612" y="1500174"/>
            <a:ext cx="2335216" cy="32264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3694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00"/>
    </mc:Choice>
    <mc:Fallback xmlns="">
      <p:transition spd="slow" advTm="17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7"/>
            <a:ext cx="849694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 МБОУ «ООШ №7»  с 2013 года действует клуб 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молодого избирателя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«ЮНИРОС». </a:t>
            </a:r>
          </a:p>
          <a:p>
            <a:pPr lvl="0" algn="just">
              <a:lnSpc>
                <a:spcPct val="150000"/>
              </a:lnSpc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1600" dirty="0"/>
          </a:p>
          <a:p>
            <a:pPr lvl="0" algn="just">
              <a:lnSpc>
                <a:spcPct val="150000"/>
              </a:lnSpc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члены клуба –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 креативных и творческих учащихся 8-9 классов школы. Состав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членов клуба,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периодически, один раз в три года,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меняется,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мере окончания учебного заведения, набирается новая творческая группа. </a:t>
            </a: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196752"/>
            <a:ext cx="6630430" cy="392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19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000"/>
    </mc:Choice>
    <mc:Fallback xmlns="">
      <p:transition spd="slow" advTm="201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397" y="1168342"/>
            <a:ext cx="3788468" cy="530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3590946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 rot="10800000" flipV="1">
            <a:off x="956981" y="545286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работе клуба используются различные формы работы: 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опросники, анкетирование, викторины и т.д.</a:t>
            </a:r>
            <a:endParaRPr lang="ru-RU" sz="1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93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01960"/>
            <a:ext cx="4752528" cy="6659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300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980728"/>
            <a:ext cx="8295606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728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21920" y="980728"/>
            <a:ext cx="4608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</a:rPr>
              <a:t>Ежегодно клуб «ЮНИРОС»  принимает участие в муниципальном социально ориентированном </a:t>
            </a:r>
            <a:r>
              <a:rPr lang="ru-RU" sz="1600" b="1" dirty="0">
                <a:solidFill>
                  <a:srgbClr val="0070C0"/>
                </a:solidFill>
              </a:rPr>
              <a:t>проекте «Наше время</a:t>
            </a:r>
            <a:r>
              <a:rPr lang="ru-RU" sz="1600" b="1" dirty="0" smtClean="0">
                <a:solidFill>
                  <a:srgbClr val="0070C0"/>
                </a:solidFill>
              </a:rPr>
              <a:t>» </a:t>
            </a:r>
            <a:r>
              <a:rPr lang="ru-RU" sz="1600" b="1" dirty="0">
                <a:solidFill>
                  <a:srgbClr val="0070C0"/>
                </a:solidFill>
              </a:rPr>
              <a:t>для </a:t>
            </a:r>
            <a:r>
              <a:rPr lang="ru-RU" sz="1600" b="1" dirty="0" smtClean="0">
                <a:solidFill>
                  <a:srgbClr val="0070C0"/>
                </a:solidFill>
              </a:rPr>
              <a:t>клубов будущих избирателей,</a:t>
            </a:r>
          </a:p>
          <a:p>
            <a:r>
              <a:rPr lang="ru-RU" sz="1600" b="1" dirty="0" smtClean="0">
                <a:solidFill>
                  <a:srgbClr val="0070C0"/>
                </a:solidFill>
              </a:rPr>
              <a:t>занимая призовые места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38" y="4149080"/>
            <a:ext cx="4885714" cy="27809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985" y="466115"/>
            <a:ext cx="2000000" cy="30285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5219" y="1507564"/>
            <a:ext cx="1991467" cy="28372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1920" y="2840291"/>
            <a:ext cx="1943358" cy="30090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3798" y="3720508"/>
            <a:ext cx="2142857" cy="32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02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000"/>
    </mc:Choice>
    <mc:Fallback xmlns="">
      <p:transition spd="slow" advTm="32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8134672" cy="2036439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74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76672"/>
            <a:ext cx="7560840" cy="8433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1600" dirty="0"/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Направления реализации: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Включение гражданско-правового направления в учебно-воспитательную деятельность образовательного учреждения  МБОУ «ООШ №7».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единого образовательного пространства: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500"/>
              </a:spcBef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 конструктивное взаимодействие педагогов школы с администрацией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Старооскольского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городского округа, с председателем избирательной комиссии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Старооскольского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городского округа, с городскими и школьными библиотеками, редакцией газеты «Зори», «Оскольский край»;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500"/>
              </a:spcBef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 установление взаимосвязи школы с семьей, с целью корректировки и реализации совместной деятельности по обозначенной проблеме.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500"/>
              </a:spcBef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Создание для учащихся благоприятной информационной среды.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члены клуба – 15 креативных и творческих учащихся 8-9 классов школы. Состав членов клуба, периодически, один раз в три года, меняется, по мере окончания учебного заведения, набирается новая творческая группа.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38202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000"/>
    </mc:Choice>
    <mc:Fallback xmlns="">
      <p:transition spd="slow" advTm="201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76672"/>
            <a:ext cx="7560840" cy="10105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1600" dirty="0"/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Федеральная значимость идей КБИ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500"/>
              </a:spcBef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Приоритетным направлением государственной политики в области образования является внедрение инноваций, способствующих формированию Человека-гражданина.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Региональная значимость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500"/>
              </a:spcBef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Реализация идей КБИ «ЮНИРОС» социально значима, она позволит реализовать задачи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гражданско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правового воспитания молодых граждан. 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Принципы формирования и реализации идей КБИ: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Привлечение интереса учащихся к гражданско-правовым вопросам с использованием различных форм и методов работы.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Обоснованное планирование, а не случайные решения.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Взаимная поддержка, взаимная ответственность.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Принцип положительной мотивации – поощрение творческой активности, доброжелательность к суждениям, их анализ.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Открытость, информированность итогов педагогической деятельности по воспитанию у учащихся элементов гражданско-правовой культуры.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endParaRPr lang="ru-RU" sz="1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члены клуба – 15 креативных и творческих учащихся 8-9 классов школы. Состав членов клуба, периодически, один раз в три года, меняется, по мере окончания учебного заведения, набирается новая творческая группа.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73064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000"/>
    </mc:Choice>
    <mc:Fallback xmlns="">
      <p:transition spd="slow" advTm="201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28"/>
            <a:ext cx="8568952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rgbClr val="5DCEAF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5DCEAF">
                        <a:shade val="20000"/>
                        <a:satMod val="245000"/>
                      </a:srgbClr>
                    </a:gs>
                    <a:gs pos="43000">
                      <a:srgbClr val="5DCEAF">
                        <a:satMod val="255000"/>
                      </a:srgbClr>
                    </a:gs>
                    <a:gs pos="48000">
                      <a:srgbClr val="5DCEAF">
                        <a:shade val="85000"/>
                        <a:satMod val="255000"/>
                      </a:srgbClr>
                    </a:gs>
                    <a:gs pos="100000">
                      <a:srgbClr val="5DCEAF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Девиз клуба «ЮНИРОС»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          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              Помни </a:t>
            </a:r>
            <a:r>
              <a:rPr lang="ru-RU" sz="2800" b="1" dirty="0">
                <a:solidFill>
                  <a:srgbClr val="FF0000"/>
                </a:solidFill>
              </a:rPr>
              <a:t>прошлое, живи настоящим, </a:t>
            </a:r>
            <a:endParaRPr lang="ru-RU" sz="2800" dirty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                         голосуй </a:t>
            </a:r>
            <a:r>
              <a:rPr lang="ru-RU" sz="2800" b="1" dirty="0">
                <a:solidFill>
                  <a:srgbClr val="FF0000"/>
                </a:solidFill>
              </a:rPr>
              <a:t>за будущее!</a:t>
            </a:r>
            <a:endParaRPr lang="ru-RU" sz="2800" b="1" cap="all" dirty="0">
              <a:ln w="9000" cmpd="sng">
                <a:solidFill>
                  <a:srgbClr val="5DCEAF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13312" y="2924944"/>
            <a:ext cx="365773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Эмблема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312" y="3789040"/>
            <a:ext cx="3887924" cy="27233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4157155"/>
            <a:ext cx="4245808" cy="249883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78396" y="2543515"/>
            <a:ext cx="4752592" cy="1367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Times New Roman" panose="02020603050405020304" pitchFamily="18" charset="0"/>
              </a:rPr>
              <a:t>Кредо нашего КБИ:</a:t>
            </a:r>
            <a:endParaRPr lang="ru-RU" sz="1200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1.</a:t>
            </a:r>
            <a:r>
              <a:rPr lang="ru-RU" sz="1600" dirty="0">
                <a:latin typeface="Monotype Corsiva" panose="03010101010201010101" pitchFamily="66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FF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Познай себя</a:t>
            </a:r>
            <a:r>
              <a:rPr lang="ru-RU" sz="1600" dirty="0">
                <a:latin typeface="Monotype Corsiva" panose="03010101010201010101" pitchFamily="66" charset="0"/>
                <a:ea typeface="Times New Roman" panose="02020603050405020304" pitchFamily="18" charset="0"/>
              </a:rPr>
              <a:t> – </a:t>
            </a:r>
            <a:r>
              <a:rPr lang="ru-RU" sz="1600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это интересно! </a:t>
            </a:r>
            <a:r>
              <a:rPr lang="ru-RU" sz="1600" dirty="0">
                <a:latin typeface="Monotype Corsiva" panose="03010101010201010101" pitchFamily="66" charset="0"/>
                <a:ea typeface="Times New Roman" panose="02020603050405020304" pitchFamily="18" charset="0"/>
              </a:rPr>
              <a:t/>
            </a:r>
            <a:br>
              <a:rPr lang="ru-RU" sz="1600" dirty="0">
                <a:latin typeface="Monotype Corsiva" panose="03010101010201010101" pitchFamily="66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2.</a:t>
            </a:r>
            <a:r>
              <a:rPr lang="ru-RU" sz="1600" dirty="0">
                <a:latin typeface="Monotype Corsiva" panose="03010101010201010101" pitchFamily="66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FF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Сотвори себя</a:t>
            </a:r>
            <a:r>
              <a:rPr lang="ru-RU" sz="1600" dirty="0">
                <a:latin typeface="Monotype Corsiva" panose="03010101010201010101" pitchFamily="66" charset="0"/>
                <a:ea typeface="Times New Roman" panose="02020603050405020304" pitchFamily="18" charset="0"/>
              </a:rPr>
              <a:t> – </a:t>
            </a:r>
            <a:r>
              <a:rPr lang="ru-RU" sz="1600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это необходимо! </a:t>
            </a:r>
            <a:br>
              <a:rPr lang="ru-RU" sz="1600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3.</a:t>
            </a:r>
            <a:r>
              <a:rPr lang="ru-RU" sz="1600" dirty="0">
                <a:latin typeface="Monotype Corsiva" panose="03010101010201010101" pitchFamily="66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FF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Утверди себя</a:t>
            </a:r>
            <a:r>
              <a:rPr lang="ru-RU" sz="1600" dirty="0">
                <a:latin typeface="Monotype Corsiva" panose="03010101010201010101" pitchFamily="66" charset="0"/>
                <a:ea typeface="Times New Roman" panose="02020603050405020304" pitchFamily="18" charset="0"/>
              </a:rPr>
              <a:t> – </a:t>
            </a:r>
            <a:r>
              <a:rPr lang="ru-RU" sz="1600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это возможно! </a:t>
            </a:r>
            <a:br>
              <a:rPr lang="ru-RU" sz="1600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</a:br>
            <a:r>
              <a:rPr lang="ru-RU" sz="1600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4.</a:t>
            </a:r>
            <a:r>
              <a:rPr lang="ru-RU" sz="1600" dirty="0">
                <a:latin typeface="Monotype Corsiva" panose="03010101010201010101" pitchFamily="66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FF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Прояви себя</a:t>
            </a:r>
            <a:r>
              <a:rPr lang="ru-RU" sz="1600" dirty="0">
                <a:latin typeface="Monotype Corsiva" panose="03010101010201010101" pitchFamily="66" charset="0"/>
                <a:ea typeface="Times New Roman" panose="02020603050405020304" pitchFamily="18" charset="0"/>
              </a:rPr>
              <a:t> – </a:t>
            </a:r>
            <a:r>
              <a:rPr lang="ru-RU" sz="1600" dirty="0">
                <a:solidFill>
                  <a:srgbClr val="FF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это реально!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47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00"/>
    </mc:Choice>
    <mc:Fallback xmlns="">
      <p:transition spd="slow" advTm="21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-495151"/>
            <a:ext cx="8424936" cy="8233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endParaRPr lang="ru-RU" sz="1400" b="1" u="sng" dirty="0" smtClean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endParaRPr lang="ru-RU" sz="1400" b="1" u="sng" dirty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ПАСПОРТ КЛУБА </a:t>
            </a:r>
          </a:p>
          <a:p>
            <a:pPr>
              <a:lnSpc>
                <a:spcPct val="150000"/>
              </a:lnSpc>
            </a:pP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Название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клуба: клуб молодого избирателя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«ЮНИРОС»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Адрес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309530, Белгородская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обл.,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г. Старый Оскол, ул. Зои Космодемьянской, д.42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Номер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телефона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МБОУ «ООШ №7»: 8(4725) 24-02-05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базе, какого учреждения создан: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МБОУ «ООШ №7»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Год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создания: 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2013г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объединения: формирование </a:t>
            </a:r>
            <a:r>
              <a:rPr lang="ru-RU" sz="1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гражданско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правовой культуры молодых избирателей.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Регулярность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занятий, дни встреч: один раз в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месяц, 9 раз в году.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участников: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 чел.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Возраст участников: от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формы работы клуба: обсуждения, диспуты,  акции,  деловые игры, уроки правовых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знаний,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квесты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квизы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игры-тренинги, круглы столы, классные часы, правовые консультации.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Руководителя </a:t>
            </a:r>
            <a:r>
              <a:rPr lang="ru-RU" sz="1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клуба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ru-RU" sz="1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Ильинова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Надежда Николаевна – учитель истории и обществознания;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Коптева Елена Владимировна- социальный педагог</a:t>
            </a:r>
            <a:endParaRPr lang="ru-RU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rgbClr val="0070C0"/>
                </a:solidFill>
              </a:rPr>
              <a:t> </a:t>
            </a:r>
          </a:p>
          <a:p>
            <a:r>
              <a:rPr lang="ru-RU" sz="1600" b="1" i="1" dirty="0">
                <a:solidFill>
                  <a:srgbClr val="0070C0"/>
                </a:solidFill>
              </a:rPr>
              <a:t> </a:t>
            </a:r>
            <a:endParaRPr lang="ru-RU" sz="1600" b="1" dirty="0">
              <a:solidFill>
                <a:srgbClr val="0070C0"/>
              </a:solidFill>
            </a:endParaRPr>
          </a:p>
          <a:p>
            <a:pPr lvl="0">
              <a:lnSpc>
                <a:spcPct val="150000"/>
              </a:lnSpc>
            </a:pPr>
            <a:endParaRPr lang="ru-RU" sz="1400" b="1" u="sng" dirty="0" smtClean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</a:pPr>
            <a:r>
              <a:rPr lang="ru-RU" sz="1600" b="1" u="sng" dirty="0" smtClean="0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05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000"/>
    </mc:Choice>
    <mc:Fallback xmlns="">
      <p:transition spd="slow" advTm="88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-495151"/>
            <a:ext cx="8424936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endParaRPr lang="ru-RU" sz="1400" b="1" u="sng" dirty="0" smtClean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endParaRPr lang="ru-RU" sz="1400" b="1" u="sng" dirty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rgbClr val="0070C0"/>
                </a:solidFill>
              </a:rPr>
              <a:t> </a:t>
            </a:r>
          </a:p>
          <a:p>
            <a:r>
              <a:rPr lang="ru-RU" sz="1600" b="1" i="1" dirty="0">
                <a:solidFill>
                  <a:srgbClr val="0070C0"/>
                </a:solidFill>
              </a:rPr>
              <a:t> </a:t>
            </a:r>
            <a:endParaRPr lang="ru-RU" sz="1600" b="1" dirty="0">
              <a:solidFill>
                <a:srgbClr val="0070C0"/>
              </a:solidFill>
            </a:endParaRPr>
          </a:p>
          <a:p>
            <a:pPr lvl="0">
              <a:lnSpc>
                <a:spcPct val="150000"/>
              </a:lnSpc>
            </a:pPr>
            <a:endParaRPr lang="ru-RU" sz="1400" b="1" u="sng" dirty="0" smtClean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</a:pPr>
            <a:r>
              <a:rPr lang="ru-RU" sz="1600" b="1" u="sng" dirty="0" smtClean="0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601" y="404664"/>
            <a:ext cx="4736945" cy="27485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46" y="3648455"/>
            <a:ext cx="5038095" cy="323809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36096" y="475967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</a:rPr>
              <a:t>Основное содержание и механизмы реализации деятельности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6201" y="107107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Общая модель реализации деятельности КБИ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6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000"/>
    </mc:Choice>
    <mc:Fallback xmlns="">
      <p:transition spd="slow" advTm="88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5118" y="116632"/>
            <a:ext cx="842493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endParaRPr lang="ru-RU" sz="1400" b="1" u="sng" dirty="0" smtClean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endParaRPr lang="ru-RU" sz="1400" b="1" u="sng" dirty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solidFill>
                  <a:srgbClr val="0070C0"/>
                </a:solidFill>
              </a:rPr>
              <a:t> </a:t>
            </a:r>
          </a:p>
          <a:p>
            <a:pPr>
              <a:spcBef>
                <a:spcPts val="500"/>
              </a:spcBef>
              <a:spcAft>
                <a:spcPts val="0"/>
              </a:spcAft>
            </a:pPr>
            <a:r>
              <a:rPr lang="ru-RU" sz="1600" b="1" i="1" dirty="0">
                <a:solidFill>
                  <a:srgbClr val="0070C0"/>
                </a:solidFill>
              </a:rPr>
              <a:t> 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Направления реализации: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Включение гражданско-правового направления в учебно-воспитательную деятельность образовательного учреждения  МБОУ «ООШ №7».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единого образовательного пространства: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500"/>
              </a:spcBef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а) конструктивное взаимодействие педагогов школы с администрацией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Старооскольского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городского округа, с председателем избирательной комиссии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Старооскольского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городского округа, с городскими и школьными библиотеками, редакцией газеты «Зори», «Оскольский край»;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500"/>
              </a:spcBef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б) установление взаимосвязи школы с семьей, с целью корректировки и реализации совместной деятельности по обозначенной проблеме.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500"/>
              </a:spcBef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Создание для учащихся благоприятной информационной среды.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600" b="1" dirty="0">
              <a:solidFill>
                <a:srgbClr val="0070C0"/>
              </a:solidFill>
            </a:endParaRPr>
          </a:p>
          <a:p>
            <a:pPr lvl="0">
              <a:lnSpc>
                <a:spcPct val="150000"/>
              </a:lnSpc>
            </a:pPr>
            <a:endParaRPr lang="ru-RU" sz="1400" b="1" u="sng" dirty="0" smtClean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</a:pPr>
            <a:r>
              <a:rPr lang="ru-RU" sz="1600" b="1" u="sng" dirty="0" smtClean="0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80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000"/>
    </mc:Choice>
    <mc:Fallback xmlns="">
      <p:transition spd="slow" advTm="88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-891480"/>
            <a:ext cx="8508494" cy="6512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endParaRPr lang="ru-RU" sz="1400" b="1" u="sng" dirty="0" smtClean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endParaRPr lang="ru-RU" sz="1400" b="1" u="sng" dirty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>
                <a:solidFill>
                  <a:srgbClr val="0070C0"/>
                </a:solidFill>
              </a:rPr>
              <a:t> 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500"/>
              </a:spcBef>
              <a:spcAft>
                <a:spcPts val="0"/>
              </a:spcAft>
            </a:pP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реализации проекта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hangingPunct="0">
              <a:buFont typeface="Wingdings" panose="05000000000000000000" pitchFamily="2" charset="2"/>
              <a:buChar char="ü"/>
            </a:pPr>
            <a:r>
              <a:rPr lang="ru-RU" dirty="0" smtClean="0"/>
              <a:t> </a:t>
            </a:r>
            <a:r>
              <a:rPr lang="ru-RU" dirty="0"/>
              <a:t>преподавание вопросов права, в том числе и избирательного права в рамках курса обществознания</a:t>
            </a:r>
            <a:r>
              <a:rPr lang="ru-RU" dirty="0" smtClean="0"/>
              <a:t>;</a:t>
            </a:r>
          </a:p>
          <a:p>
            <a:pPr marL="285750" indent="-285750" hangingPunct="0">
              <a:buFont typeface="Wingdings" panose="05000000000000000000" pitchFamily="2" charset="2"/>
              <a:buChar char="ü"/>
            </a:pPr>
            <a:endParaRPr lang="ru-RU" dirty="0"/>
          </a:p>
          <a:p>
            <a:pPr marL="285750" indent="-285750" hangingPunct="0">
              <a:buFont typeface="Wingdings" panose="05000000000000000000" pitchFamily="2" charset="2"/>
              <a:buChar char="ü"/>
            </a:pPr>
            <a:r>
              <a:rPr lang="ru-RU" dirty="0" smtClean="0"/>
              <a:t>   </a:t>
            </a:r>
            <a:r>
              <a:rPr lang="ru-RU" dirty="0"/>
              <a:t>преподавание элективных </a:t>
            </a:r>
            <a:r>
              <a:rPr lang="ru-RU" dirty="0" err="1"/>
              <a:t>предпрофильных</a:t>
            </a:r>
            <a:r>
              <a:rPr lang="ru-RU" dirty="0"/>
              <a:t> и профильных курсов в 9 классах</a:t>
            </a:r>
            <a:r>
              <a:rPr lang="ru-RU" dirty="0" smtClean="0"/>
              <a:t>;</a:t>
            </a:r>
          </a:p>
          <a:p>
            <a:pPr marL="285750" indent="-285750" hangingPunct="0">
              <a:buFont typeface="Wingdings" panose="05000000000000000000" pitchFamily="2" charset="2"/>
              <a:buChar char="ü"/>
            </a:pPr>
            <a:endParaRPr lang="ru-RU" dirty="0"/>
          </a:p>
          <a:p>
            <a:pPr marL="285750" indent="-285750" hangingPunct="0">
              <a:buFont typeface="Wingdings" panose="05000000000000000000" pitchFamily="2" charset="2"/>
              <a:buChar char="ü"/>
            </a:pPr>
            <a:r>
              <a:rPr lang="ru-RU" dirty="0" smtClean="0"/>
              <a:t>   </a:t>
            </a:r>
            <a:r>
              <a:rPr lang="ru-RU" dirty="0"/>
              <a:t>участие в конкурсах, конференциях, олимпиадах</a:t>
            </a:r>
            <a:r>
              <a:rPr lang="ru-RU" dirty="0" smtClean="0"/>
              <a:t>;</a:t>
            </a:r>
          </a:p>
          <a:p>
            <a:pPr marL="285750" indent="-285750" hangingPunct="0">
              <a:buFont typeface="Wingdings" panose="05000000000000000000" pitchFamily="2" charset="2"/>
              <a:buChar char="ü"/>
            </a:pPr>
            <a:endParaRPr lang="ru-RU" dirty="0"/>
          </a:p>
          <a:p>
            <a:pPr marL="285750" indent="-285750" hangingPunct="0">
              <a:buFont typeface="Wingdings" panose="05000000000000000000" pitchFamily="2" charset="2"/>
              <a:buChar char="ü"/>
            </a:pPr>
            <a:r>
              <a:rPr lang="ru-RU" dirty="0" smtClean="0"/>
              <a:t>  </a:t>
            </a:r>
            <a:r>
              <a:rPr lang="ru-RU" dirty="0"/>
              <a:t>вовлечение учащихся в работу органов ученического самоуправления</a:t>
            </a:r>
            <a:r>
              <a:rPr lang="ru-RU" dirty="0" smtClean="0"/>
              <a:t>;</a:t>
            </a:r>
          </a:p>
          <a:p>
            <a:pPr marL="285750" indent="-285750" hangingPunct="0">
              <a:buFont typeface="Wingdings" panose="05000000000000000000" pitchFamily="2" charset="2"/>
              <a:buChar char="ü"/>
            </a:pPr>
            <a:endParaRPr lang="ru-RU" dirty="0"/>
          </a:p>
          <a:p>
            <a:pPr marL="285750" indent="-285750" hangingPunct="0">
              <a:buFont typeface="Wingdings" panose="05000000000000000000" pitchFamily="2" charset="2"/>
              <a:buChar char="ü"/>
            </a:pPr>
            <a:r>
              <a:rPr lang="ru-RU" dirty="0" smtClean="0"/>
              <a:t>    </a:t>
            </a:r>
            <a:r>
              <a:rPr lang="ru-RU" dirty="0"/>
              <a:t>взаимодействие с общественными организациями и клубами.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ru-RU" sz="1400" b="1" u="sng" dirty="0" smtClean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50000"/>
              </a:lnSpc>
            </a:pPr>
            <a:r>
              <a:rPr lang="ru-RU" sz="1600" b="1" u="sng" dirty="0" smtClean="0">
                <a:solidFill>
                  <a:srgbClr val="0066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66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84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000"/>
    </mc:Choice>
    <mc:Fallback xmlns="">
      <p:transition spd="slow" advTm="88000"/>
    </mc:Fallback>
  </mc:AlternateContent>
  <p:timing>
    <p:tnLst>
      <p:par>
        <p:cTn id="1" dur="indefinite" restart="never" nodeType="tmRoot"/>
      </p:par>
    </p:tnLst>
  </p:timing>
</p:sld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4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1146</TotalTime>
  <Words>588</Words>
  <Application>Microsoft Office PowerPoint</Application>
  <PresentationFormat>Экран (4:3)</PresentationFormat>
  <Paragraphs>163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24</vt:i4>
      </vt:variant>
    </vt:vector>
  </HeadingPairs>
  <TitlesOfParts>
    <vt:vector size="40" baseType="lpstr">
      <vt:lpstr>Arial Black</vt:lpstr>
      <vt:lpstr>Calibri</vt:lpstr>
      <vt:lpstr>Georgia</vt:lpstr>
      <vt:lpstr>Lucida Sans Unicode</vt:lpstr>
      <vt:lpstr>Monotype Corsiva</vt:lpstr>
      <vt:lpstr>Times New Roman</vt:lpstr>
      <vt:lpstr>Trebuchet MS</vt:lpstr>
      <vt:lpstr>Verdana</vt:lpstr>
      <vt:lpstr>Wingdings</vt:lpstr>
      <vt:lpstr>Wingdings 2</vt:lpstr>
      <vt:lpstr>Wingdings 3</vt:lpstr>
      <vt:lpstr>Воздушный поток</vt:lpstr>
      <vt:lpstr>1_Воздушный поток</vt:lpstr>
      <vt:lpstr>2_Воздушный поток</vt:lpstr>
      <vt:lpstr>14_Воздушный поток</vt:lpstr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Выступление председателя УИК Олейник О.Б. перед участниками клуба «ЮНИРОС» </vt:lpstr>
      <vt:lpstr>Презентация PowerPoint</vt:lpstr>
      <vt:lpstr>Момент деловой игры </vt:lpstr>
      <vt:lpstr>Выставка в библиотеке школы «Россия – Родина моя!  Акция  «Правовое просвещение граждан»</vt:lpstr>
      <vt:lpstr>Презентация PowerPoint</vt:lpstr>
      <vt:lpstr>Презентация PowerPoint</vt:lpstr>
      <vt:lpstr>Актив клуба «ЮНИРОС»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Инна</dc:creator>
  <cp:lastModifiedBy>school 7</cp:lastModifiedBy>
  <cp:revision>140</cp:revision>
  <cp:lastPrinted>2024-12-03T09:09:06Z</cp:lastPrinted>
  <dcterms:modified xsi:type="dcterms:W3CDTF">2024-12-03T09:17:04Z</dcterms:modified>
</cp:coreProperties>
</file>